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0" r:id="rId2"/>
    <p:sldId id="263" r:id="rId3"/>
    <p:sldId id="297" r:id="rId4"/>
    <p:sldId id="295" r:id="rId5"/>
    <p:sldId id="284" r:id="rId6"/>
    <p:sldId id="282" r:id="rId7"/>
    <p:sldId id="283" r:id="rId8"/>
    <p:sldId id="298" r:id="rId9"/>
    <p:sldId id="286" r:id="rId10"/>
    <p:sldId id="300" r:id="rId11"/>
    <p:sldId id="302" r:id="rId12"/>
    <p:sldId id="303" r:id="rId13"/>
    <p:sldId id="311" r:id="rId14"/>
    <p:sldId id="299" r:id="rId15"/>
    <p:sldId id="281" r:id="rId16"/>
    <p:sldId id="280" r:id="rId17"/>
    <p:sldId id="304" r:id="rId18"/>
    <p:sldId id="310" r:id="rId19"/>
    <p:sldId id="301" r:id="rId20"/>
    <p:sldId id="306" r:id="rId21"/>
    <p:sldId id="312" r:id="rId22"/>
    <p:sldId id="294" r:id="rId23"/>
    <p:sldId id="26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45C"/>
    <a:srgbClr val="2A345C"/>
    <a:srgbClr val="1C2244"/>
    <a:srgbClr val="F1ECE6"/>
    <a:srgbClr val="0F1225"/>
    <a:srgbClr val="6D8CAC"/>
    <a:srgbClr val="326393"/>
    <a:srgbClr val="C9CACF"/>
    <a:srgbClr val="CAB5BD"/>
    <a:srgbClr val="42689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370" autoAdjust="0"/>
  </p:normalViewPr>
  <p:slideViewPr>
    <p:cSldViewPr snapToGrid="0">
      <p:cViewPr varScale="1">
        <p:scale>
          <a:sx n="83" d="100"/>
          <a:sy n="83" d="100"/>
        </p:scale>
        <p:origin x="60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CA790-7F54-4E33-B1D6-431DE4B465FE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B1719-4E86-4509-99AC-7B6DEE398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27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B1719-4E86-4509-99AC-7B6DEE39822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744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과학자들은 매년 전세계적으로 </a:t>
            </a:r>
            <a:r>
              <a:rPr lang="en-US" altLang="ko-KR" dirty="0"/>
              <a:t>1000</a:t>
            </a:r>
            <a:r>
              <a:rPr lang="ko-KR" altLang="en-US" dirty="0"/>
              <a:t>명 이상이 </a:t>
            </a:r>
            <a:r>
              <a:rPr lang="ko-KR" altLang="en-US" dirty="0" err="1"/>
              <a:t>벼렉아</a:t>
            </a:r>
            <a:r>
              <a:rPr lang="ko-KR" altLang="en-US" dirty="0"/>
              <a:t> 맞아 죽고 수천명이 벼락에 맞아 다친다고 예측한다</a:t>
            </a:r>
            <a:r>
              <a:rPr lang="en-US" altLang="ko-KR" dirty="0"/>
              <a:t>. 60</a:t>
            </a:r>
            <a:r>
              <a:rPr lang="ko-KR" altLang="en-US" dirty="0" err="1"/>
              <a:t>억명</a:t>
            </a:r>
            <a:r>
              <a:rPr lang="ko-KR" altLang="en-US" dirty="0"/>
              <a:t> 가운데 </a:t>
            </a:r>
            <a:r>
              <a:rPr lang="en-US" altLang="ko-KR" dirty="0"/>
              <a:t>1</a:t>
            </a:r>
            <a:r>
              <a:rPr lang="ko-KR" altLang="en-US" dirty="0"/>
              <a:t>만명만 잡아도 </a:t>
            </a:r>
            <a:r>
              <a:rPr lang="en-US" altLang="ko-KR" dirty="0"/>
              <a:t>60</a:t>
            </a:r>
            <a:r>
              <a:rPr lang="ko-KR" altLang="en-US" dirty="0"/>
              <a:t>만분의 </a:t>
            </a:r>
            <a:r>
              <a:rPr lang="en-US" altLang="ko-KR" dirty="0"/>
              <a:t>1</a:t>
            </a:r>
            <a:r>
              <a:rPr lang="ko-KR" altLang="en-US" dirty="0"/>
              <a:t>의 확률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B1719-4E86-4509-99AC-7B6DEE39822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861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60</a:t>
            </a:r>
            <a:r>
              <a:rPr lang="ko-KR" altLang="en-US" dirty="0"/>
              <a:t>만분의</a:t>
            </a:r>
            <a:r>
              <a:rPr lang="en-US" altLang="ko-KR" dirty="0"/>
              <a:t>1  </a:t>
            </a:r>
            <a:r>
              <a:rPr lang="ko-KR" altLang="en-US" dirty="0"/>
              <a:t>과학자 예측 </a:t>
            </a:r>
            <a:r>
              <a:rPr lang="en-US" altLang="ko-KR" dirty="0"/>
              <a:t>1</a:t>
            </a:r>
            <a:r>
              <a:rPr lang="ko-KR" altLang="en-US" dirty="0"/>
              <a:t>년에 </a:t>
            </a:r>
            <a:r>
              <a:rPr lang="ko-KR" altLang="en-US" dirty="0" err="1"/>
              <a:t>벼락맞는사람이</a:t>
            </a:r>
            <a:r>
              <a:rPr lang="en-US" altLang="ko-KR" dirty="0"/>
              <a:t> 1</a:t>
            </a:r>
            <a:r>
              <a:rPr lang="ko-KR" altLang="en-US" dirty="0"/>
              <a:t>만명   </a:t>
            </a:r>
            <a:r>
              <a:rPr lang="en-US" altLang="ko-KR" dirty="0"/>
              <a:t>60</a:t>
            </a:r>
            <a:r>
              <a:rPr lang="ko-KR" altLang="en-US" dirty="0"/>
              <a:t>억  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600</a:t>
            </a:r>
            <a:r>
              <a:rPr lang="ko-KR" altLang="en-US" dirty="0"/>
              <a:t>만분의 </a:t>
            </a:r>
            <a:r>
              <a:rPr lang="en-US" altLang="ko-KR" dirty="0"/>
              <a:t>1   </a:t>
            </a:r>
            <a:r>
              <a:rPr lang="ko-KR" altLang="en-US" dirty="0"/>
              <a:t>우리나라</a:t>
            </a:r>
            <a:r>
              <a:rPr lang="en-US" altLang="ko-KR" dirty="0"/>
              <a:t> 1</a:t>
            </a:r>
            <a:r>
              <a:rPr lang="ko-KR" altLang="en-US" dirty="0" err="1"/>
              <a:t>년동안</a:t>
            </a:r>
            <a:r>
              <a:rPr lang="ko-KR" altLang="en-US" dirty="0"/>
              <a:t> 벼락 </a:t>
            </a:r>
            <a:r>
              <a:rPr lang="en-US" altLang="ko-KR" dirty="0"/>
              <a:t>30</a:t>
            </a:r>
            <a:r>
              <a:rPr lang="ko-KR" altLang="en-US" dirty="0" err="1"/>
              <a:t>만번</a:t>
            </a:r>
            <a:r>
              <a:rPr lang="ko-KR" altLang="en-US" dirty="0"/>
              <a:t>  그동안 벼락 피해자수 통계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로또 </a:t>
            </a:r>
            <a:r>
              <a:rPr lang="en-US" altLang="ko-KR" dirty="0"/>
              <a:t>800</a:t>
            </a:r>
            <a:r>
              <a:rPr lang="ko-KR" altLang="en-US" dirty="0"/>
              <a:t>만분의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B1719-4E86-4509-99AC-7B6DEE39822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712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B1719-4E86-4509-99AC-7B6DEE39822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695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ata.kma.go.kr/data/lightning/lightningRltmList.do?pgmNo=641&amp;tabNo=1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91D96CB-D837-42E6-B753-A362CB784AC7}"/>
              </a:ext>
            </a:extLst>
          </p:cNvPr>
          <p:cNvSpPr txBox="1"/>
          <p:nvPr/>
        </p:nvSpPr>
        <p:spPr>
          <a:xfrm>
            <a:off x="2629256" y="2505670"/>
            <a:ext cx="6933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</a:rPr>
              <a:t>벼락 맞기 </a:t>
            </a:r>
            <a:r>
              <a:rPr lang="en-US" altLang="ko-KR" sz="5400" dirty="0">
                <a:solidFill>
                  <a:schemeClr val="bg1"/>
                </a:solidFill>
              </a:rPr>
              <a:t>vs </a:t>
            </a:r>
            <a:r>
              <a:rPr lang="ko-KR" altLang="en-US" sz="5400" dirty="0">
                <a:solidFill>
                  <a:schemeClr val="bg1"/>
                </a:solidFill>
              </a:rPr>
              <a:t>로또 당첨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2827606" y="3673455"/>
            <a:ext cx="649927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00961E7-5079-4C40-88CA-C2ABE8F1C792}"/>
              </a:ext>
            </a:extLst>
          </p:cNvPr>
          <p:cNvSpPr txBox="1"/>
          <p:nvPr/>
        </p:nvSpPr>
        <p:spPr>
          <a:xfrm>
            <a:off x="4343765" y="4161751"/>
            <a:ext cx="35044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마른 하늘에 날벼락</a:t>
            </a:r>
            <a:r>
              <a:rPr lang="en-US" altLang="ko-KR" dirty="0">
                <a:solidFill>
                  <a:schemeClr val="bg1"/>
                </a:solidFill>
              </a:rPr>
              <a:t>? </a:t>
            </a:r>
            <a:r>
              <a:rPr lang="ko-KR" altLang="en-US" dirty="0">
                <a:solidFill>
                  <a:schemeClr val="bg1"/>
                </a:solidFill>
              </a:rPr>
              <a:t>아니 돈벼락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변민종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신동원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홍승원</a:t>
            </a: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F534C6-FC61-4EA2-8855-1A1004EB5117}"/>
              </a:ext>
            </a:extLst>
          </p:cNvPr>
          <p:cNvSpPr txBox="1"/>
          <p:nvPr/>
        </p:nvSpPr>
        <p:spPr>
          <a:xfrm>
            <a:off x="619102" y="2147777"/>
            <a:ext cx="1363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Part 3.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데이터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</a:rPr>
              <a:t>전처리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54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281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2020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년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낙뢰  관측 분포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79EB6863-04FA-4DDD-BF13-11791DEF6D32}"/>
              </a:ext>
            </a:extLst>
          </p:cNvPr>
          <p:cNvSpPr/>
          <p:nvPr/>
        </p:nvSpPr>
        <p:spPr>
          <a:xfrm>
            <a:off x="481567" y="132286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2E04AF7-795C-49B1-A037-A828DA800640}"/>
              </a:ext>
            </a:extLst>
          </p:cNvPr>
          <p:cNvSpPr/>
          <p:nvPr/>
        </p:nvSpPr>
        <p:spPr>
          <a:xfrm>
            <a:off x="6314157" y="132286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048BC38-8422-4BDB-BFC8-FF629B2E6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38" r="10770"/>
          <a:stretch/>
        </p:blipFill>
        <p:spPr>
          <a:xfrm>
            <a:off x="535832" y="1412114"/>
            <a:ext cx="5320496" cy="46597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8B1E371C-5430-4FB1-8BA4-6CFFE68A9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696"/>
          <a:stretch/>
        </p:blipFill>
        <p:spPr>
          <a:xfrm>
            <a:off x="6637114" y="1448907"/>
            <a:ext cx="4757257" cy="46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1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685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2020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년 낙뢰 관측 분포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79EB6863-04FA-4DDD-BF13-11791DEF6D32}"/>
              </a:ext>
            </a:extLst>
          </p:cNvPr>
          <p:cNvSpPr/>
          <p:nvPr/>
        </p:nvSpPr>
        <p:spPr>
          <a:xfrm>
            <a:off x="481567" y="132286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2E04AF7-795C-49B1-A037-A828DA800640}"/>
              </a:ext>
            </a:extLst>
          </p:cNvPr>
          <p:cNvSpPr/>
          <p:nvPr/>
        </p:nvSpPr>
        <p:spPr>
          <a:xfrm>
            <a:off x="6314157" y="132286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355DA4C-7193-4595-8019-D5A6A1816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01" y="1486936"/>
            <a:ext cx="5062072" cy="46283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D621819-1C37-4400-A5A8-4272DA0FCA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999"/>
          <a:stretch/>
        </p:blipFill>
        <p:spPr>
          <a:xfrm>
            <a:off x="6362246" y="1526162"/>
            <a:ext cx="5234222" cy="447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4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631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2020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년 낙뢰 관측 분포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6868279-E077-4AA6-9F44-D92532DEC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14" y="975115"/>
            <a:ext cx="9288171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F534C6-FC61-4EA2-8855-1A1004EB5117}"/>
              </a:ext>
            </a:extLst>
          </p:cNvPr>
          <p:cNvSpPr txBox="1"/>
          <p:nvPr/>
        </p:nvSpPr>
        <p:spPr>
          <a:xfrm>
            <a:off x="619102" y="2147777"/>
            <a:ext cx="1363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Part 4.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407068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확률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DBFCAEA2-9A8E-4EE8-8D5F-639BCC14FE0B}"/>
              </a:ext>
            </a:extLst>
          </p:cNvPr>
          <p:cNvSpPr/>
          <p:nvPr/>
        </p:nvSpPr>
        <p:spPr>
          <a:xfrm>
            <a:off x="5719342" y="3254418"/>
            <a:ext cx="2767875" cy="2767875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02395CAC-2303-49C7-8E0F-CA7D52B84169}"/>
              </a:ext>
            </a:extLst>
          </p:cNvPr>
          <p:cNvSpPr/>
          <p:nvPr/>
        </p:nvSpPr>
        <p:spPr>
          <a:xfrm>
            <a:off x="3675736" y="3254418"/>
            <a:ext cx="2767875" cy="2767875"/>
          </a:xfrm>
          <a:prstGeom prst="ellipse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5A881F52-1A68-4644-8FB9-6E69F0C4AD6F}"/>
              </a:ext>
            </a:extLst>
          </p:cNvPr>
          <p:cNvSpPr/>
          <p:nvPr/>
        </p:nvSpPr>
        <p:spPr>
          <a:xfrm>
            <a:off x="4697539" y="1547057"/>
            <a:ext cx="2767875" cy="2767875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A7034D5-42A8-4241-9D66-9B53239DB210}"/>
              </a:ext>
            </a:extLst>
          </p:cNvPr>
          <p:cNvSpPr txBox="1"/>
          <p:nvPr/>
        </p:nvSpPr>
        <p:spPr>
          <a:xfrm>
            <a:off x="3638327" y="4534162"/>
            <a:ext cx="2329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단위면적에 떨어질 확률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602FD0B-2018-4853-AF61-F901FE68377A}"/>
              </a:ext>
            </a:extLst>
          </p:cNvPr>
          <p:cNvSpPr txBox="1"/>
          <p:nvPr/>
        </p:nvSpPr>
        <p:spPr>
          <a:xfrm>
            <a:off x="4790630" y="2806249"/>
            <a:ext cx="2581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번개가 내륙에 떨어질 확률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232887-5039-491A-9BFD-663FE8E06D99}"/>
              </a:ext>
            </a:extLst>
          </p:cNvPr>
          <p:cNvSpPr txBox="1"/>
          <p:nvPr/>
        </p:nvSpPr>
        <p:spPr>
          <a:xfrm>
            <a:off x="6505857" y="4534162"/>
            <a:ext cx="1919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단위면적 내의 인구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0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번개 맞을 확률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내용 개체 틀 2">
                <a:extLst>
                  <a:ext uri="{FF2B5EF4-FFF2-40B4-BE49-F238E27FC236}">
                    <a16:creationId xmlns:a16="http://schemas.microsoft.com/office/drawing/2014/main" xmlns="" id="{75B6BAF6-D07E-4E44-8F1E-11272C7F3D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7242" y="1408288"/>
                <a:ext cx="10515600" cy="4351338"/>
              </a:xfrm>
              <a:prstGeom prst="rect">
                <a:avLst/>
              </a:prstGeom>
            </p:spPr>
            <p:txBody>
              <a:bodyPr>
                <a:normAutofit fontScale="85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/>
                  <a:t>우리나라의 면적 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smtClean="0">
                        <a:latin typeface="Cambria Math" panose="02040503050406030204" pitchFamily="18" charset="0"/>
                      </a:rPr>
                      <m:t>100,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412 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ko-KR" altLang="en-US" dirty="0"/>
                  <a:t>인구 밀도 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당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 515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명</m:t>
                    </m:r>
                  </m:oMath>
                </a14:m>
                <a:endParaRPr lang="en-US" altLang="ko-KR" dirty="0"/>
              </a:p>
              <a:p>
                <a:r>
                  <a:rPr lang="ko-KR" altLang="en-US" dirty="0"/>
                  <a:t>번개가 내륙에 떨어질 확률</a:t>
                </a:r>
                <a:r>
                  <a:rPr lang="en-US" altLang="ko-KR" dirty="0"/>
                  <a:t> Ⅹ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ko-KR" altLang="en-US" dirty="0"/>
                  <a:t>                 단위면적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mtClean="0">
                            <a:latin typeface="Cambria Math" panose="02040503050406030204" pitchFamily="18" charset="0"/>
                          </a:rPr>
                          <m:t>km</m:t>
                        </m:r>
                      </m:e>
                      <m:sup>
                        <m:r>
                          <a:rPr lang="en-US" altLang="ko-KR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에 번개가 떨어질 확률 </a:t>
                </a:r>
                <a:r>
                  <a:rPr lang="en-US" altLang="ko-KR" dirty="0"/>
                  <a:t>Ⅹ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ko-KR" dirty="0"/>
                  <a:t>                                                       515</a:t>
                </a:r>
                <a:r>
                  <a:rPr lang="ko-KR" altLang="en-US" dirty="0"/>
                  <a:t>명 중 한명이 번개에 맞을 확률</a:t>
                </a:r>
                <a:endParaRPr lang="en-US" altLang="ko-KR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ko-KR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4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300" i="1" smtClean="0">
                            <a:latin typeface="Cambria Math" panose="02040503050406030204" pitchFamily="18" charset="0"/>
                          </a:rPr>
                          <m:t>77,894</m:t>
                        </m:r>
                      </m:num>
                      <m:den>
                        <m:r>
                          <a:rPr lang="en-US" altLang="ko-KR" sz="4300" i="1" smtClean="0">
                            <a:latin typeface="Cambria Math" panose="02040503050406030204" pitchFamily="18" charset="0"/>
                          </a:rPr>
                          <m:t>384,920</m:t>
                        </m:r>
                      </m:den>
                    </m:f>
                    <m:r>
                      <m:rPr>
                        <m:nor/>
                      </m:rPr>
                      <a:rPr lang="en-US" altLang="ko-KR" sz="4300" dirty="0" smtClean="0"/>
                      <m:t>Ⅹ</m:t>
                    </m:r>
                    <m:f>
                      <m:fPr>
                        <m:ctrlPr>
                          <a:rPr lang="en-US" altLang="ko-KR" sz="4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3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4300" i="1" smtClean="0">
                            <a:latin typeface="Cambria Math" panose="02040503050406030204" pitchFamily="18" charset="0"/>
                          </a:rPr>
                          <m:t>100,412</m:t>
                        </m:r>
                      </m:den>
                    </m:f>
                    <m:r>
                      <m:rPr>
                        <m:nor/>
                      </m:rPr>
                      <a:rPr lang="en-US" altLang="ko-KR" sz="4300" dirty="0" smtClean="0"/>
                      <m:t>Ⅹ</m:t>
                    </m:r>
                    <m:f>
                      <m:fPr>
                        <m:ctrlPr>
                          <a:rPr lang="en-US" altLang="ko-KR" sz="4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3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4300" i="1" smtClean="0">
                            <a:latin typeface="Cambria Math" panose="02040503050406030204" pitchFamily="18" charset="0"/>
                          </a:rPr>
                          <m:t>515</m:t>
                        </m:r>
                      </m:den>
                    </m:f>
                  </m:oMath>
                </a14:m>
                <a:r>
                  <a:rPr lang="en-US" altLang="ko-KR" sz="4400" dirty="0"/>
                  <a:t> = </a:t>
                </a:r>
                <a14:m>
                  <m:oMath xmlns:m="http://schemas.openxmlformats.org/officeDocument/2006/math">
                    <m:r>
                      <a:rPr lang="en-US" altLang="ko-KR" sz="4400" i="1" smtClean="0">
                        <a:latin typeface="Cambria Math" panose="02040503050406030204" pitchFamily="18" charset="0"/>
                      </a:rPr>
                      <m:t>3.91</m:t>
                    </m:r>
                    <m:r>
                      <a:rPr lang="en-US" altLang="ko-KR" sz="440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sz="4400" i="1" smtClean="0">
                        <a:latin typeface="Cambria Math" panose="02040503050406030204" pitchFamily="18" charset="0"/>
                      </a:rPr>
                      <m:t>−9</m:t>
                    </m:r>
                  </m:oMath>
                </a14:m>
                <a:endParaRPr lang="en-US" altLang="ko-KR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altLang="ko-KR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altLang="ko-KR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4000" dirty="0"/>
                  <a:t>확률은 </a:t>
                </a:r>
                <a:r>
                  <a:rPr lang="en-US" altLang="ko-KR" sz="4000" dirty="0"/>
                  <a:t>0.000000391%</a:t>
                </a:r>
              </a:p>
            </p:txBody>
          </p:sp>
        </mc:Choice>
        <mc:Fallback xmlns="">
          <p:sp>
            <p:nvSpPr>
              <p:cNvPr id="17" name="내용 개체 틀 2">
                <a:extLst>
                  <a:ext uri="{FF2B5EF4-FFF2-40B4-BE49-F238E27FC236}">
                    <a16:creationId xmlns:a16="http://schemas.microsoft.com/office/drawing/2014/main" id="{75B6BAF6-D07E-4E44-8F1E-11272C7F3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2" y="1408288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812" t="-3501" b="-30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00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번개 맞을 확률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xmlns="" id="{577210B9-0964-403D-9F2E-DCFA3AA4D9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/>
                  <a:t>서울 면적 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605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ko-KR" altLang="en-US" dirty="0"/>
                  <a:t>서울 인구밀도 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당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 15,767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명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i="1" dirty="0" smtClean="0">
                              <a:latin typeface="Cambria Math" panose="02040503050406030204" pitchFamily="18" charset="0"/>
                            </a:rPr>
                            <m:t>413</m:t>
                          </m:r>
                        </m:num>
                        <m:den>
                          <m:r>
                            <a:rPr lang="en-US" altLang="ko-KR" sz="3200" i="1" dirty="0" smtClean="0">
                              <a:latin typeface="Cambria Math" panose="02040503050406030204" pitchFamily="18" charset="0"/>
                            </a:rPr>
                            <m:t>384</m:t>
                          </m:r>
                          <m:r>
                            <a:rPr lang="en-US" altLang="ko-KR" sz="3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3200" i="1" dirty="0" smtClean="0">
                              <a:latin typeface="Cambria Math" panose="02040503050406030204" pitchFamily="18" charset="0"/>
                            </a:rPr>
                            <m:t>920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ko-KR" sz="3200" dirty="0"/>
                        <m:t>Ⅹ</m:t>
                      </m:r>
                      <m:f>
                        <m:f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  <m:t>605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ko-KR" sz="3200" dirty="0"/>
                        <m:t>Ⅹ</m:t>
                      </m:r>
                      <m:f>
                        <m:f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  <m:t>15,767</m:t>
                          </m:r>
                        </m:den>
                      </m:f>
                    </m:oMath>
                  </m:oMathPara>
                </a14:m>
                <a:endParaRPr lang="en-US" altLang="ko-KR" sz="3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sz="3200" dirty="0"/>
                  <a:t>                      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altLang="ko-KR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32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320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3200" i="1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altLang="ko-KR" sz="32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sz="3200" i="1" smtClean="0"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endParaRPr lang="en-US" altLang="ko-KR" sz="4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ko-KR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ko-KR" altLang="en-US" sz="3200" dirty="0"/>
                  <a:t>확률은 </a:t>
                </a:r>
                <a:r>
                  <a:rPr lang="en-US" altLang="ko-KR" sz="3200" dirty="0"/>
                  <a:t>0.0000000112%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577210B9-0964-403D-9F2E-DCFA3AA4D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 l="-1507" t="-26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D84A42E-A459-403E-8A15-FC0E20DAF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971" y="1595450"/>
            <a:ext cx="4262829" cy="436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4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208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번개 맞을 확률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전라남도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xmlns="" id="{577210B9-0964-403D-9F2E-DCFA3AA4D9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/>
                  <a:t>전라남도 면적 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12,348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ko-KR" altLang="en-US" dirty="0"/>
                  <a:t>전라남도 인구밀도 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당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148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명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dirty="0" smtClean="0">
                              <a:latin typeface="Cambria Math" panose="02040503050406030204" pitchFamily="18" charset="0"/>
                            </a:rPr>
                            <m:t>14,836</m:t>
                          </m:r>
                        </m:num>
                        <m:den>
                          <m:r>
                            <a:rPr lang="en-US" altLang="ko-KR" sz="3200" i="1" dirty="0" smtClean="0">
                              <a:latin typeface="Cambria Math" panose="02040503050406030204" pitchFamily="18" charset="0"/>
                            </a:rPr>
                            <m:t>384</m:t>
                          </m:r>
                          <m:r>
                            <a:rPr lang="en-US" altLang="ko-KR" sz="3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3200" i="1" dirty="0" smtClean="0">
                              <a:latin typeface="Cambria Math" panose="02040503050406030204" pitchFamily="18" charset="0"/>
                            </a:rPr>
                            <m:t>920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ko-KR" sz="3200" dirty="0"/>
                        <m:t>Ⅹ</m:t>
                      </m:r>
                      <m:f>
                        <m:f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12,348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ko-KR" sz="3200" dirty="0"/>
                        <m:t>Ⅹ</m:t>
                      </m:r>
                      <m:f>
                        <m:f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</m:oMath>
                  </m:oMathPara>
                </a14:m>
                <a:endParaRPr lang="en-US" altLang="ko-KR" sz="3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sz="3200" dirty="0"/>
                  <a:t>                      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altLang="ko-KR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320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32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32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−8</m:t>
                    </m:r>
                  </m:oMath>
                </a14:m>
                <a:endParaRPr lang="en-US" altLang="ko-KR" sz="4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ko-KR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ko-KR" altLang="en-US" sz="3200" dirty="0"/>
                  <a:t>확률은 </a:t>
                </a:r>
                <a:r>
                  <a:rPr lang="en-US" altLang="ko-KR" sz="3200" dirty="0"/>
                  <a:t>0.0000021%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577210B9-0964-403D-9F2E-DCFA3AA4D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 l="-1507" t="-26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52E0AF1-7612-4EE8-8A94-D875D8762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324" y="1671651"/>
            <a:ext cx="5228457" cy="383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8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F534C6-FC61-4EA2-8855-1A1004EB5117}"/>
              </a:ext>
            </a:extLst>
          </p:cNvPr>
          <p:cNvSpPr txBox="1"/>
          <p:nvPr/>
        </p:nvSpPr>
        <p:spPr>
          <a:xfrm>
            <a:off x="619102" y="2147777"/>
            <a:ext cx="1363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Part 5.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231852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33C7044-85DF-48C4-9801-150B8C9FD8FD}"/>
              </a:ext>
            </a:extLst>
          </p:cNvPr>
          <p:cNvSpPr/>
          <p:nvPr/>
        </p:nvSpPr>
        <p:spPr>
          <a:xfrm>
            <a:off x="0" y="4236720"/>
            <a:ext cx="12192000" cy="26517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6985C-E331-4DC3-8E74-D8FC2B1393AD}"/>
              </a:ext>
            </a:extLst>
          </p:cNvPr>
          <p:cNvSpPr txBox="1"/>
          <p:nvPr/>
        </p:nvSpPr>
        <p:spPr>
          <a:xfrm>
            <a:off x="152400" y="4358640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6B4D3ACE-05D9-4E3A-937C-B66D29696D7A}"/>
              </a:ext>
            </a:extLst>
          </p:cNvPr>
          <p:cNvGrpSpPr/>
          <p:nvPr/>
        </p:nvGrpSpPr>
        <p:grpSpPr>
          <a:xfrm>
            <a:off x="1676452" y="4758750"/>
            <a:ext cx="4419548" cy="523220"/>
            <a:chOff x="1320852" y="4758750"/>
            <a:chExt cx="4419548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16B5DC55-E3AC-4BDB-A37D-92014C2B84A9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가설 설정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00C566F2-B9E3-4556-A8BB-3138BC81D189}"/>
                </a:ext>
              </a:extLst>
            </p:cNvPr>
            <p:cNvSpPr txBox="1"/>
            <p:nvPr/>
          </p:nvSpPr>
          <p:spPr>
            <a:xfrm>
              <a:off x="1320852" y="4758750"/>
              <a:ext cx="3113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1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88C343DA-FAB4-4FD3-B792-CD9C0BE848B1}"/>
              </a:ext>
            </a:extLst>
          </p:cNvPr>
          <p:cNvGrpSpPr/>
          <p:nvPr/>
        </p:nvGrpSpPr>
        <p:grpSpPr>
          <a:xfrm>
            <a:off x="1676452" y="5341915"/>
            <a:ext cx="4419548" cy="523220"/>
            <a:chOff x="1320852" y="4758750"/>
            <a:chExt cx="4419548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0457320F-BC60-40C4-A266-D46F6A6DB200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데이터 수집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269776E1-D2A2-48A9-A0CD-C0BD287FBB29}"/>
                </a:ext>
              </a:extLst>
            </p:cNvPr>
            <p:cNvSpPr txBox="1"/>
            <p:nvPr/>
          </p:nvSpPr>
          <p:spPr>
            <a:xfrm>
              <a:off x="1320852" y="4758750"/>
              <a:ext cx="3898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2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FC75BF16-F303-45D9-8C4D-B454A42605F2}"/>
              </a:ext>
            </a:extLst>
          </p:cNvPr>
          <p:cNvGrpSpPr/>
          <p:nvPr/>
        </p:nvGrpSpPr>
        <p:grpSpPr>
          <a:xfrm>
            <a:off x="6934226" y="4758750"/>
            <a:ext cx="4419548" cy="523220"/>
            <a:chOff x="1320852" y="4758750"/>
            <a:chExt cx="4419548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F8EB8A33-CE9C-4FC4-8B34-1E5E1469742C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분석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8545E09F-70AB-4DE7-B148-264104F9E08D}"/>
                </a:ext>
              </a:extLst>
            </p:cNvPr>
            <p:cNvSpPr txBox="1"/>
            <p:nvPr/>
          </p:nvSpPr>
          <p:spPr>
            <a:xfrm>
              <a:off x="1320852" y="475875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4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82B75415-ACB9-4E8B-8DC2-197ECDE67E04}"/>
              </a:ext>
            </a:extLst>
          </p:cNvPr>
          <p:cNvGrpSpPr/>
          <p:nvPr/>
        </p:nvGrpSpPr>
        <p:grpSpPr>
          <a:xfrm>
            <a:off x="6934226" y="5341915"/>
            <a:ext cx="4419548" cy="523220"/>
            <a:chOff x="1320852" y="4758750"/>
            <a:chExt cx="4419548" cy="5232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B94B92E0-C0B7-44D3-B086-D79556BF057A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결론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A1EE13C9-13D6-45BD-A8F2-0816DAC5AAF6}"/>
                </a:ext>
              </a:extLst>
            </p:cNvPr>
            <p:cNvSpPr txBox="1"/>
            <p:nvPr/>
          </p:nvSpPr>
          <p:spPr>
            <a:xfrm>
              <a:off x="1320852" y="475875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5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지구를 보다] 5분 동안 무려 40회…멕시코 도시 강타한 번개·벼락">
            <a:extLst>
              <a:ext uri="{FF2B5EF4-FFF2-40B4-BE49-F238E27FC236}">
                <a16:creationId xmlns:a16="http://schemas.microsoft.com/office/drawing/2014/main" xmlns="" id="{0EF06E35-3D5A-4886-ACE7-1EA9CABB8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420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FB3CCE4C-5B38-47BD-B329-8D1218E66FAE}"/>
              </a:ext>
            </a:extLst>
          </p:cNvPr>
          <p:cNvGrpSpPr/>
          <p:nvPr/>
        </p:nvGrpSpPr>
        <p:grpSpPr>
          <a:xfrm>
            <a:off x="1676452" y="5925289"/>
            <a:ext cx="4419548" cy="523220"/>
            <a:chOff x="1320852" y="4758750"/>
            <a:chExt cx="4419548" cy="5232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7145BECF-B88B-4C3B-B399-C26244D17075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데이터 </a:t>
              </a:r>
              <a:r>
                <a:rPr lang="ko-KR" altLang="en-US" sz="2000" dirty="0" err="1">
                  <a:solidFill>
                    <a:schemeClr val="bg1"/>
                  </a:solidFill>
                </a:rPr>
                <a:t>전처리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773BE28D-13B6-4B19-B311-C66599E32CEF}"/>
                </a:ext>
              </a:extLst>
            </p:cNvPr>
            <p:cNvSpPr txBox="1"/>
            <p:nvPr/>
          </p:nvSpPr>
          <p:spPr>
            <a:xfrm>
              <a:off x="1320852" y="475875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3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08D825F1-AFA2-4CD9-9768-A0DF9FC38A25}"/>
              </a:ext>
            </a:extLst>
          </p:cNvPr>
          <p:cNvGrpSpPr/>
          <p:nvPr/>
        </p:nvGrpSpPr>
        <p:grpSpPr>
          <a:xfrm>
            <a:off x="6934226" y="5925289"/>
            <a:ext cx="4419548" cy="523220"/>
            <a:chOff x="1320852" y="4758750"/>
            <a:chExt cx="4419548" cy="5232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A4C3369-03D8-4926-8A0F-CAB2F20EB46E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후기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053FD081-D6B3-462B-A36E-B59716A1393E}"/>
                </a:ext>
              </a:extLst>
            </p:cNvPr>
            <p:cNvSpPr txBox="1"/>
            <p:nvPr/>
          </p:nvSpPr>
          <p:spPr>
            <a:xfrm>
              <a:off x="1320852" y="475875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6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01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982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결론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74D0F944-36C7-4EFE-AB16-5CE2D77DD2F0}"/>
              </a:ext>
            </a:extLst>
          </p:cNvPr>
          <p:cNvSpPr/>
          <p:nvPr/>
        </p:nvSpPr>
        <p:spPr>
          <a:xfrm>
            <a:off x="573007" y="1322862"/>
            <a:ext cx="5413594" cy="30967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84F5CEC-90A4-4DF7-A713-DE11FDD94EEE}"/>
              </a:ext>
            </a:extLst>
          </p:cNvPr>
          <p:cNvSpPr/>
          <p:nvPr/>
        </p:nvSpPr>
        <p:spPr>
          <a:xfrm>
            <a:off x="6357799" y="1322863"/>
            <a:ext cx="5396276" cy="30967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xmlns="" id="{0D0D79E5-4F99-4B0C-B01B-828D921C0BED}"/>
              </a:ext>
            </a:extLst>
          </p:cNvPr>
          <p:cNvSpPr txBox="1">
            <a:spLocks/>
          </p:cNvSpPr>
          <p:nvPr/>
        </p:nvSpPr>
        <p:spPr>
          <a:xfrm>
            <a:off x="573008" y="1532111"/>
            <a:ext cx="5413593" cy="28874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로또 당첨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확률은 </a:t>
            </a:r>
            <a:r>
              <a:rPr lang="en-US" altLang="ko-KR" sz="2800" dirty="0"/>
              <a:t>0.0000122%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번개 맞을 확률은 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전국 </a:t>
            </a:r>
            <a:r>
              <a:rPr lang="en-US" altLang="ko-KR" dirty="0"/>
              <a:t>: </a:t>
            </a:r>
            <a:r>
              <a:rPr lang="en-US" altLang="ko-KR" sz="2400" dirty="0"/>
              <a:t>0.000000391%</a:t>
            </a:r>
          </a:p>
          <a:p>
            <a:pPr lvl="1">
              <a:buFontTx/>
              <a:buChar char="-"/>
            </a:pPr>
            <a:r>
              <a:rPr lang="ko-KR" altLang="en-US" dirty="0"/>
              <a:t>서울 </a:t>
            </a:r>
            <a:r>
              <a:rPr lang="en-US" altLang="ko-KR" dirty="0"/>
              <a:t>: </a:t>
            </a:r>
            <a:r>
              <a:rPr lang="en-US" altLang="ko-KR" sz="2400" dirty="0"/>
              <a:t>0.0000000112%</a:t>
            </a:r>
          </a:p>
          <a:p>
            <a:pPr lvl="1">
              <a:buFontTx/>
              <a:buChar char="-"/>
            </a:pPr>
            <a:r>
              <a:rPr lang="ko-KR" altLang="en-US" dirty="0"/>
              <a:t>전남 </a:t>
            </a:r>
            <a:r>
              <a:rPr lang="en-US" altLang="ko-KR" dirty="0"/>
              <a:t>: </a:t>
            </a:r>
            <a:r>
              <a:rPr lang="en-US" altLang="ko-KR" sz="2400" dirty="0"/>
              <a:t>0.0000021%</a:t>
            </a:r>
            <a:endParaRPr lang="en-US" altLang="ko-KR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xmlns="" id="{A07467FC-0398-4C00-9617-8465988E9E0B}"/>
              </a:ext>
            </a:extLst>
          </p:cNvPr>
          <p:cNvSpPr txBox="1">
            <a:spLocks/>
          </p:cNvSpPr>
          <p:nvPr/>
        </p:nvSpPr>
        <p:spPr>
          <a:xfrm>
            <a:off x="6375117" y="1532111"/>
            <a:ext cx="5413593" cy="28874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로또 당첨확률은 벼락 맞을 확률의 </a:t>
            </a:r>
            <a:r>
              <a:rPr lang="en-US" altLang="ko-KR" dirty="0"/>
              <a:t>31</a:t>
            </a:r>
            <a:r>
              <a:rPr lang="ko-KR" altLang="en-US" dirty="0"/>
              <a:t>배</a:t>
            </a:r>
            <a:endParaRPr lang="en-US" altLang="ko-KR" dirty="0"/>
          </a:p>
          <a:p>
            <a:r>
              <a:rPr lang="ko-KR" altLang="en-US" dirty="0"/>
              <a:t>서울에 있는 사람이 벼락 맞을 확률은 전국보다 </a:t>
            </a:r>
            <a:r>
              <a:rPr lang="en-US" altLang="ko-KR" dirty="0"/>
              <a:t>0.02</a:t>
            </a:r>
            <a:r>
              <a:rPr lang="ko-KR" altLang="en-US" dirty="0"/>
              <a:t>배</a:t>
            </a:r>
            <a:endParaRPr lang="en-US" altLang="ko-KR" dirty="0"/>
          </a:p>
          <a:p>
            <a:r>
              <a:rPr lang="ko-KR" altLang="en-US" dirty="0"/>
              <a:t>전남에 있는 사람이 서울에 있는 사람보다 </a:t>
            </a:r>
            <a:r>
              <a:rPr lang="en-US" altLang="ko-KR" dirty="0"/>
              <a:t>187</a:t>
            </a:r>
            <a:r>
              <a:rPr lang="ko-KR" altLang="en-US" dirty="0"/>
              <a:t>배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4221589-5DDF-49C8-AD4F-E51FB89E5FBA}"/>
              </a:ext>
            </a:extLst>
          </p:cNvPr>
          <p:cNvSpPr txBox="1"/>
          <p:nvPr/>
        </p:nvSpPr>
        <p:spPr>
          <a:xfrm>
            <a:off x="2709796" y="4815819"/>
            <a:ext cx="9685404" cy="107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4800" spc="-150" dirty="0"/>
              <a:t>의외로 로또</a:t>
            </a:r>
            <a:r>
              <a:rPr lang="en-US" altLang="ko-KR" sz="4800" spc="-150" dirty="0"/>
              <a:t>…</a:t>
            </a:r>
            <a:r>
              <a:rPr lang="ko-KR" altLang="en-US" sz="4800" spc="-150" dirty="0"/>
              <a:t>괜찮을지도</a:t>
            </a:r>
            <a:r>
              <a:rPr lang="en-US" altLang="ko-KR" sz="4800" spc="-150" dirty="0"/>
              <a:t>?</a:t>
            </a:r>
            <a:endParaRPr lang="ko-KR" altLang="en-US" sz="4800" spc="-1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30F3E27-8A2C-4FED-8ACA-B3C8D29E1F54}"/>
              </a:ext>
            </a:extLst>
          </p:cNvPr>
          <p:cNvSpPr txBox="1"/>
          <p:nvPr/>
        </p:nvSpPr>
        <p:spPr>
          <a:xfrm>
            <a:off x="2156361" y="4659328"/>
            <a:ext cx="570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/>
              <a:t>“</a:t>
            </a:r>
            <a:endParaRPr lang="ko-KR" altLang="en-US" sz="7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E628959-158C-43D8-A497-D8C7C3C67F0A}"/>
              </a:ext>
            </a:extLst>
          </p:cNvPr>
          <p:cNvSpPr txBox="1"/>
          <p:nvPr/>
        </p:nvSpPr>
        <p:spPr>
          <a:xfrm>
            <a:off x="9695081" y="4659328"/>
            <a:ext cx="570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/>
              <a:t>”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89539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982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결론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74D0F944-36C7-4EFE-AB16-5CE2D77DD2F0}"/>
              </a:ext>
            </a:extLst>
          </p:cNvPr>
          <p:cNvSpPr/>
          <p:nvPr/>
        </p:nvSpPr>
        <p:spPr>
          <a:xfrm>
            <a:off x="573006" y="1222194"/>
            <a:ext cx="10775713" cy="24769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84F5CEC-90A4-4DF7-A713-DE11FDD94EEE}"/>
              </a:ext>
            </a:extLst>
          </p:cNvPr>
          <p:cNvSpPr/>
          <p:nvPr/>
        </p:nvSpPr>
        <p:spPr>
          <a:xfrm>
            <a:off x="572436" y="3905932"/>
            <a:ext cx="10775711" cy="24769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xmlns="" id="{0D0D79E5-4F99-4B0C-B01B-828D921C0BED}"/>
              </a:ext>
            </a:extLst>
          </p:cNvPr>
          <p:cNvSpPr txBox="1">
            <a:spLocks/>
          </p:cNvSpPr>
          <p:nvPr/>
        </p:nvSpPr>
        <p:spPr>
          <a:xfrm>
            <a:off x="573008" y="1392575"/>
            <a:ext cx="10775711" cy="23708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낙뢰에 맞을 확률을 구할 때 다양한 변수 추가 활용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건물이 많은 도시의 경우 피뢰침 역할을 하는 건물이 많아서 벼락 피해가 적음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xmlns="" id="{A07467FC-0398-4C00-9617-8465988E9E0B}"/>
              </a:ext>
            </a:extLst>
          </p:cNvPr>
          <p:cNvSpPr txBox="1">
            <a:spLocks/>
          </p:cNvSpPr>
          <p:nvPr/>
        </p:nvSpPr>
        <p:spPr>
          <a:xfrm>
            <a:off x="572436" y="4062500"/>
            <a:ext cx="10775711" cy="24769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로또 당첨확률은 </a:t>
            </a:r>
            <a:r>
              <a:rPr lang="en-US" altLang="ko-KR" dirty="0"/>
              <a:t>8</a:t>
            </a:r>
            <a:r>
              <a:rPr lang="ko-KR" altLang="en-US" dirty="0"/>
              <a:t>백만분의 </a:t>
            </a:r>
            <a:r>
              <a:rPr lang="en-US" altLang="ko-KR" dirty="0"/>
              <a:t>1</a:t>
            </a:r>
            <a:r>
              <a:rPr lang="ko-KR" altLang="en-US" dirty="0"/>
              <a:t>의 확률</a:t>
            </a:r>
            <a:endParaRPr lang="en-US" altLang="ko-KR" dirty="0"/>
          </a:p>
          <a:p>
            <a:r>
              <a:rPr lang="en-US" altLang="ko-KR" dirty="0"/>
              <a:t>2020</a:t>
            </a:r>
            <a:r>
              <a:rPr lang="ko-KR" altLang="en-US" dirty="0"/>
              <a:t>년 주별 로또 구매 횟수는 평균 </a:t>
            </a:r>
            <a:r>
              <a:rPr lang="en-US" altLang="ko-KR" dirty="0"/>
              <a:t>9</a:t>
            </a:r>
            <a:r>
              <a:rPr lang="ko-KR" altLang="en-US" dirty="0"/>
              <a:t>천만번</a:t>
            </a:r>
            <a:endParaRPr lang="en-US" altLang="ko-KR" dirty="0"/>
          </a:p>
          <a:p>
            <a:r>
              <a:rPr lang="en-US" altLang="ko-KR" dirty="0"/>
              <a:t>2020</a:t>
            </a:r>
            <a:r>
              <a:rPr lang="ko-KR" altLang="en-US" dirty="0"/>
              <a:t>년 주별 로또 </a:t>
            </a:r>
            <a:r>
              <a:rPr lang="en-US" altLang="ko-KR" dirty="0"/>
              <a:t>1</a:t>
            </a:r>
            <a:r>
              <a:rPr lang="ko-KR" altLang="en-US" dirty="0"/>
              <a:t>등 당첨자수는 평균 </a:t>
            </a:r>
            <a:r>
              <a:rPr lang="en-US" altLang="ko-KR" dirty="0"/>
              <a:t>10</a:t>
            </a:r>
            <a:r>
              <a:rPr lang="ko-KR" altLang="en-US" dirty="0"/>
              <a:t>명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=&gt; </a:t>
            </a:r>
            <a:r>
              <a:rPr lang="ko-KR" altLang="en-US" dirty="0"/>
              <a:t>낙뢰 횟수도 로또만큼의 시행횟수가 나온다면</a:t>
            </a:r>
            <a:r>
              <a:rPr lang="en-US" altLang="ko-KR" dirty="0"/>
              <a:t>??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578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98FFD00A-2DF4-4775-AAC7-43F3FE6D0795}"/>
              </a:ext>
            </a:extLst>
          </p:cNvPr>
          <p:cNvGrpSpPr/>
          <p:nvPr/>
        </p:nvGrpSpPr>
        <p:grpSpPr>
          <a:xfrm>
            <a:off x="1212348" y="1627613"/>
            <a:ext cx="9860870" cy="3519581"/>
            <a:chOff x="1303788" y="1886251"/>
            <a:chExt cx="9860870" cy="351958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10E8F7FC-C6F3-4F21-A228-1AB0954E1DC3}"/>
                </a:ext>
              </a:extLst>
            </p:cNvPr>
            <p:cNvSpPr txBox="1"/>
            <p:nvPr/>
          </p:nvSpPr>
          <p:spPr>
            <a:xfrm>
              <a:off x="1303788" y="1886251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bg1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F80C6E19-4D93-4CF5-9BA6-A2D9A2A68187}"/>
                </a:ext>
              </a:extLst>
            </p:cNvPr>
            <p:cNvSpPr txBox="1"/>
            <p:nvPr/>
          </p:nvSpPr>
          <p:spPr>
            <a:xfrm>
              <a:off x="9865905" y="3189841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」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2457443-236A-4B97-AB90-9C203498A48B}"/>
              </a:ext>
            </a:extLst>
          </p:cNvPr>
          <p:cNvSpPr txBox="1"/>
          <p:nvPr/>
        </p:nvSpPr>
        <p:spPr>
          <a:xfrm>
            <a:off x="2575273" y="2530508"/>
            <a:ext cx="7403409" cy="1598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dirty="0">
                <a:solidFill>
                  <a:schemeClr val="bg1"/>
                </a:solidFill>
              </a:rPr>
              <a:t>2002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11</a:t>
            </a:r>
            <a:r>
              <a:rPr lang="ko-KR" altLang="en-US" dirty="0">
                <a:solidFill>
                  <a:schemeClr val="bg1"/>
                </a:solidFill>
              </a:rPr>
              <a:t>월 영국의 과학저널 ‘</a:t>
            </a:r>
            <a:r>
              <a:rPr lang="ko-KR" altLang="en-US" dirty="0" err="1">
                <a:solidFill>
                  <a:schemeClr val="bg1"/>
                </a:solidFill>
              </a:rPr>
              <a:t>네이처’에</a:t>
            </a:r>
            <a:r>
              <a:rPr lang="ko-KR" altLang="en-US" dirty="0">
                <a:solidFill>
                  <a:schemeClr val="bg1"/>
                </a:solidFill>
              </a:rPr>
              <a:t> 실린 논문에 따르면 서울과 같은 대도시를 휩쓸 만한 소행성은 </a:t>
            </a:r>
            <a:r>
              <a:rPr lang="en-US" altLang="ko-KR" dirty="0">
                <a:solidFill>
                  <a:schemeClr val="bg1"/>
                </a:solidFill>
              </a:rPr>
              <a:t>1000</a:t>
            </a:r>
            <a:r>
              <a:rPr lang="ko-KR" altLang="en-US" dirty="0">
                <a:solidFill>
                  <a:schemeClr val="bg1"/>
                </a:solidFill>
              </a:rPr>
              <a:t>년에 한번 지구에 충돌한다고 한다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매주 </a:t>
            </a:r>
            <a:r>
              <a:rPr lang="en-US" altLang="ko-KR" dirty="0">
                <a:solidFill>
                  <a:schemeClr val="bg1"/>
                </a:solidFill>
              </a:rPr>
              <a:t>10</a:t>
            </a:r>
            <a:r>
              <a:rPr lang="ko-KR" altLang="en-US" dirty="0">
                <a:solidFill>
                  <a:schemeClr val="bg1"/>
                </a:solidFill>
              </a:rPr>
              <a:t>만원으로 로또 복권을 산다고 했을 때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등에 당첨되는 데 </a:t>
            </a:r>
            <a:r>
              <a:rPr lang="en-US" altLang="ko-KR" dirty="0">
                <a:solidFill>
                  <a:schemeClr val="bg1"/>
                </a:solidFill>
              </a:rPr>
              <a:t>3120</a:t>
            </a:r>
            <a:r>
              <a:rPr lang="ko-KR" altLang="en-US" dirty="0">
                <a:solidFill>
                  <a:schemeClr val="bg1"/>
                </a:solidFill>
              </a:rPr>
              <a:t>년이 걸린다고 하니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후손이 로또 복권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등에 당첨되기 전에 소행성이 지구에 부딪칠 것이란 얘기다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sz="1800" i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26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0FB8B4C-07AF-4C6A-A019-A5544A66D5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B679CA0-EDDD-4ACD-9947-D034F34E4F68}"/>
              </a:ext>
            </a:extLst>
          </p:cNvPr>
          <p:cNvSpPr txBox="1"/>
          <p:nvPr/>
        </p:nvSpPr>
        <p:spPr>
          <a:xfrm>
            <a:off x="4080063" y="3429000"/>
            <a:ext cx="40318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6917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F534C6-FC61-4EA2-8855-1A1004EB5117}"/>
              </a:ext>
            </a:extLst>
          </p:cNvPr>
          <p:cNvSpPr txBox="1"/>
          <p:nvPr/>
        </p:nvSpPr>
        <p:spPr>
          <a:xfrm>
            <a:off x="619102" y="2147777"/>
            <a:ext cx="1363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Part 1.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가설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>
                <a:solidFill>
                  <a:schemeClr val="bg1"/>
                </a:solidFill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40783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2457443-236A-4B97-AB90-9C203498A48B}"/>
              </a:ext>
            </a:extLst>
          </p:cNvPr>
          <p:cNvSpPr txBox="1"/>
          <p:nvPr/>
        </p:nvSpPr>
        <p:spPr>
          <a:xfrm>
            <a:off x="3263678" y="2931203"/>
            <a:ext cx="5863543" cy="668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spc="-150" dirty="0">
                <a:solidFill>
                  <a:schemeClr val="bg1"/>
                </a:solidFill>
              </a:rPr>
              <a:t>로또 당첨</a:t>
            </a:r>
            <a:r>
              <a:rPr lang="en-US" altLang="ko-KR" sz="2800" spc="-150" dirty="0">
                <a:solidFill>
                  <a:schemeClr val="bg1"/>
                </a:solidFill>
              </a:rPr>
              <a:t>, </a:t>
            </a:r>
            <a:r>
              <a:rPr lang="ko-KR" altLang="en-US" sz="2800" spc="-150" dirty="0">
                <a:solidFill>
                  <a:schemeClr val="bg1"/>
                </a:solidFill>
              </a:rPr>
              <a:t>벼락 맞을 확률보다 높다</a:t>
            </a:r>
            <a:r>
              <a:rPr lang="en-US" altLang="ko-KR" sz="2800" spc="-150" dirty="0">
                <a:solidFill>
                  <a:schemeClr val="bg1"/>
                </a:solidFill>
              </a:rPr>
              <a:t>..??</a:t>
            </a:r>
            <a:endParaRPr lang="ko-KR" altLang="en-US" sz="2800" spc="-1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EB95980-B21E-481E-BF88-C25A52D77758}"/>
              </a:ext>
            </a:extLst>
          </p:cNvPr>
          <p:cNvSpPr txBox="1"/>
          <p:nvPr/>
        </p:nvSpPr>
        <p:spPr>
          <a:xfrm>
            <a:off x="2787586" y="2574319"/>
            <a:ext cx="6270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</a:rPr>
              <a:t>“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3E32F1C-2419-4E2E-9B5E-3F615CD47071}"/>
              </a:ext>
            </a:extLst>
          </p:cNvPr>
          <p:cNvSpPr txBox="1"/>
          <p:nvPr/>
        </p:nvSpPr>
        <p:spPr>
          <a:xfrm>
            <a:off x="9127221" y="2574319"/>
            <a:ext cx="570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</a:rPr>
              <a:t>”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78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525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로또 당첨 확률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8" name="Picture 2" descr="https://postfiles.pstatic.net/MjAxOTEwMDlfMjU4/MDAxNTcwNjI0MDk3ODQ4.sCEK5HsQ2sisT9fGzb-7xYxpb9p58L1JwBK_SN7o_3Mg.sQRasFNN-GJwGET20_H9yn_1OKprL6cMQJZFIXuqLesg.JPEG.mmun2375/5.jpg?type=w966">
            <a:extLst>
              <a:ext uri="{FF2B5EF4-FFF2-40B4-BE49-F238E27FC236}">
                <a16:creationId xmlns:a16="http://schemas.microsoft.com/office/drawing/2014/main" xmlns="" id="{B92A87AA-EDB9-40BB-805D-FC5BD50F60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1810" y="1712047"/>
            <a:ext cx="4197350" cy="437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84B09AD7-3F80-440C-ACA9-A6AA18727970}"/>
                  </a:ext>
                </a:extLst>
              </p:cNvPr>
              <p:cNvSpPr txBox="1"/>
              <p:nvPr/>
            </p:nvSpPr>
            <p:spPr>
              <a:xfrm>
                <a:off x="5209854" y="1701869"/>
                <a:ext cx="6778829" cy="4329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den>
                      </m:f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44</m:t>
                          </m:r>
                        </m:den>
                      </m:f>
                      <m:r>
                        <a:rPr lang="en-US" altLang="ko-KR" sz="4000" b="0" i="0" smtClean="0"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4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ko-KR" sz="4000" b="0" i="0" smtClean="0">
                              <a:latin typeface="Cambria Math" panose="02040503050406030204" pitchFamily="18" charset="0"/>
                            </a:rPr>
                            <m:t>43</m:t>
                          </m:r>
                        </m:den>
                      </m:f>
                      <m:r>
                        <a:rPr lang="en-US" altLang="ko-KR" sz="4000" b="0" i="0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4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4000" b="0" i="0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den>
                      </m:f>
                      <m:r>
                        <a:rPr lang="en-US" altLang="ko-KR" sz="4000" b="0" i="0" smtClean="0"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4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4000" b="0" i="0" smtClean="0">
                              <a:latin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altLang="ko-KR" sz="4000" b="0" i="0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4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4000" b="0" i="0" smtClean="0">
                              <a:latin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</m:oMath>
                  </m:oMathPara>
                </a14:m>
                <a:endParaRPr lang="en-US" altLang="ko-KR" sz="4000" b="0" i="0" dirty="0">
                  <a:latin typeface="Cambria Math" panose="02040503050406030204" pitchFamily="18" charset="0"/>
                </a:endParaRPr>
              </a:p>
              <a:p>
                <a:endParaRPr lang="en-US" altLang="ko-KR" sz="40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4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4000" b="0" i="0" smtClean="0">
                              <a:latin typeface="Cambria Math" panose="02040503050406030204" pitchFamily="18" charset="0"/>
                            </a:rPr>
                            <m:t>8,145,060</m:t>
                          </m:r>
                        </m:den>
                      </m:f>
                    </m:oMath>
                  </m:oMathPara>
                </a14:m>
                <a:endParaRPr lang="en-US" altLang="ko-KR" sz="4000" b="0" dirty="0"/>
              </a:p>
              <a:p>
                <a:r>
                  <a:rPr lang="ko-KR" altLang="en-US" sz="4000" dirty="0"/>
                  <a:t>        </a:t>
                </a:r>
                <a:endParaRPr lang="en-US" altLang="ko-KR" sz="4000" dirty="0"/>
              </a:p>
              <a:p>
                <a:r>
                  <a:rPr lang="en-US" altLang="ko-KR" sz="4000" dirty="0"/>
                  <a:t>       </a:t>
                </a:r>
                <a:r>
                  <a:rPr lang="ko-KR" altLang="en-US" sz="4000" dirty="0"/>
                  <a:t>확률은 </a:t>
                </a:r>
                <a:r>
                  <a:rPr lang="en-US" altLang="ko-KR" sz="4000" dirty="0"/>
                  <a:t>0.0000122%</a:t>
                </a:r>
                <a:endParaRPr lang="ko-KR" altLang="en-US" sz="4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4B09AD7-3F80-440C-ACA9-A6AA18727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854" y="1701869"/>
                <a:ext cx="6778829" cy="4329583"/>
              </a:xfrm>
              <a:prstGeom prst="rect">
                <a:avLst/>
              </a:prstGeom>
              <a:blipFill>
                <a:blip r:embed="rId3"/>
                <a:stretch>
                  <a:fillRect b="-5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6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D3B32095-D7F9-4F16-AA29-700CAFCA11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38" t="7924"/>
          <a:stretch/>
        </p:blipFill>
        <p:spPr>
          <a:xfrm>
            <a:off x="931971" y="1667148"/>
            <a:ext cx="3527923" cy="403579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1E7EE320-AAD9-4389-B865-9D7A2D3ABA40}"/>
              </a:ext>
            </a:extLst>
          </p:cNvPr>
          <p:cNvSpPr txBox="1"/>
          <p:nvPr/>
        </p:nvSpPr>
        <p:spPr>
          <a:xfrm>
            <a:off x="329610" y="111525"/>
            <a:ext cx="2525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벼락 맞은 사례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xmlns="" id="{8155CD88-44EF-4A59-9BDE-2BBD846B8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079" y="1767389"/>
            <a:ext cx="6752987" cy="17259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D4F016E8-72EA-49A3-BAC3-CE1D98D84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079" y="4034158"/>
            <a:ext cx="6752987" cy="14416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357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208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벼락 맞은 사례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우리나라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5" name="내용 개체 틀 3">
            <a:extLst>
              <a:ext uri="{FF2B5EF4-FFF2-40B4-BE49-F238E27FC236}">
                <a16:creationId xmlns:a16="http://schemas.microsoft.com/office/drawing/2014/main" xmlns="" id="{03FCBB4A-16D8-44BE-8A43-59600A536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820" b="26803"/>
          <a:stretch/>
        </p:blipFill>
        <p:spPr>
          <a:xfrm>
            <a:off x="662032" y="1546741"/>
            <a:ext cx="7366232" cy="6260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B70B650B-EB45-47AC-950F-E4B6BC33B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332140"/>
            <a:ext cx="5991127" cy="34227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BEA849AE-74C0-4352-9BF3-3A51F3E4F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586" y="2743253"/>
            <a:ext cx="7708239" cy="7162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3E32E611-7572-49DF-8051-38934813A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442" y="4166639"/>
            <a:ext cx="5786383" cy="20013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379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F534C6-FC61-4EA2-8855-1A1004EB5117}"/>
              </a:ext>
            </a:extLst>
          </p:cNvPr>
          <p:cNvSpPr txBox="1"/>
          <p:nvPr/>
        </p:nvSpPr>
        <p:spPr>
          <a:xfrm>
            <a:off x="619102" y="2147777"/>
            <a:ext cx="1363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Part 2.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150316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수집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79EB6863-04FA-4DDD-BF13-11791DEF6D32}"/>
              </a:ext>
            </a:extLst>
          </p:cNvPr>
          <p:cNvSpPr/>
          <p:nvPr/>
        </p:nvSpPr>
        <p:spPr>
          <a:xfrm>
            <a:off x="481567" y="132286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2E04AF7-795C-49B1-A037-A828DA800640}"/>
              </a:ext>
            </a:extLst>
          </p:cNvPr>
          <p:cNvSpPr/>
          <p:nvPr/>
        </p:nvSpPr>
        <p:spPr>
          <a:xfrm>
            <a:off x="6314157" y="132286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xmlns="" id="{7CAB817C-EC51-4ACD-B4A6-4EC6A1301204}"/>
              </a:ext>
            </a:extLst>
          </p:cNvPr>
          <p:cNvSpPr txBox="1">
            <a:spLocks/>
          </p:cNvSpPr>
          <p:nvPr/>
        </p:nvSpPr>
        <p:spPr>
          <a:xfrm>
            <a:off x="481568" y="1532111"/>
            <a:ext cx="5413593" cy="4667250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dirty="0"/>
              <a:t>낙뢰 연보</a:t>
            </a:r>
            <a:r>
              <a:rPr lang="en-US" altLang="ko-KR" dirty="0"/>
              <a:t>(2020</a:t>
            </a:r>
            <a:r>
              <a:rPr lang="ko-KR" altLang="en-US" dirty="0"/>
              <a:t>년</a:t>
            </a:r>
            <a:r>
              <a:rPr lang="en-US" altLang="ko-KR" dirty="0"/>
              <a:t>) - </a:t>
            </a:r>
            <a:r>
              <a:rPr lang="ko-KR" altLang="en-US" dirty="0"/>
              <a:t>기상청</a:t>
            </a:r>
            <a:r>
              <a:rPr lang="en-US" altLang="ko-KR" dirty="0"/>
              <a:t>, </a:t>
            </a:r>
            <a:r>
              <a:rPr lang="ko-KR" altLang="en-US" dirty="0" err="1"/>
              <a:t>기상자료개방포털</a:t>
            </a:r>
            <a:endParaRPr lang="en-US" altLang="ko-KR" dirty="0"/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u="sng" dirty="0">
                <a:solidFill>
                  <a:srgbClr val="0070C0"/>
                </a:solidFill>
              </a:rPr>
              <a:t>http://radar.kma.go.kr/notification/pds/publish/index.do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낙뢰 관측 자료</a:t>
            </a:r>
            <a:r>
              <a:rPr lang="en-US" altLang="ko-KR" dirty="0"/>
              <a:t>(2020</a:t>
            </a:r>
            <a:r>
              <a:rPr lang="ko-KR" altLang="en-US" dirty="0"/>
              <a:t>년</a:t>
            </a:r>
            <a:r>
              <a:rPr lang="en-US" altLang="ko-KR" dirty="0"/>
              <a:t>) – </a:t>
            </a:r>
            <a:r>
              <a:rPr lang="ko-KR" altLang="en-US" dirty="0"/>
              <a:t>기상청</a:t>
            </a:r>
            <a:r>
              <a:rPr lang="en-US" altLang="ko-KR" dirty="0"/>
              <a:t>, </a:t>
            </a:r>
            <a:r>
              <a:rPr lang="ko-KR" altLang="en-US" dirty="0" err="1"/>
              <a:t>기상자료개방포털</a:t>
            </a:r>
            <a:endParaRPr lang="en-US" altLang="ko-KR" dirty="0"/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https://data.kma.go.kr/data/lightning/lightningRltmList.do?pgmNo=641&amp;tabNo=1</a:t>
            </a:r>
            <a:endParaRPr lang="en-US" altLang="ko-KR" dirty="0">
              <a:solidFill>
                <a:srgbClr val="0070C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dirty="0"/>
              <a:t>인구 정보 </a:t>
            </a:r>
            <a:r>
              <a:rPr lang="en-US" altLang="ko-KR" dirty="0"/>
              <a:t>– </a:t>
            </a:r>
            <a:r>
              <a:rPr lang="ko-KR" altLang="en-US" dirty="0"/>
              <a:t>통계청</a:t>
            </a:r>
            <a:r>
              <a:rPr lang="en-US" altLang="ko-KR" dirty="0"/>
              <a:t>, </a:t>
            </a:r>
            <a:r>
              <a:rPr lang="ko-KR" altLang="en-US" dirty="0" err="1"/>
              <a:t>인구주택총조사기준</a:t>
            </a:r>
            <a:endParaRPr lang="en-US" altLang="ko-KR" dirty="0"/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u="sng" dirty="0">
                <a:solidFill>
                  <a:srgbClr val="0070C0"/>
                </a:solidFill>
              </a:rPr>
              <a:t>https://kosis.kr/statHtml/statHtml.do?orgId=101&amp;tblId=DT_1B08024&amp;checkFlag=N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면적 정보</a:t>
            </a:r>
            <a:r>
              <a:rPr lang="en-US" altLang="ko-KR" dirty="0"/>
              <a:t> – </a:t>
            </a:r>
            <a:r>
              <a:rPr lang="ko-KR" altLang="en-US" dirty="0"/>
              <a:t>대한민국 내륙</a:t>
            </a:r>
            <a:r>
              <a:rPr lang="en-US" altLang="ko-KR" dirty="0"/>
              <a:t>, </a:t>
            </a:r>
            <a:r>
              <a:rPr lang="ko-KR" altLang="en-US" dirty="0"/>
              <a:t>서울시</a:t>
            </a:r>
            <a:endParaRPr lang="en-US" altLang="ko-KR" dirty="0"/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u="sng" dirty="0">
                <a:solidFill>
                  <a:srgbClr val="0070C0"/>
                </a:solidFill>
              </a:rPr>
              <a:t>https://namu.wiki/w/%EA%B5%AD%EA%B0%80%EB%B3%84%20%EA%B5%AD%ED%86%A0%20%EB%A9%B4%EC%A0%81%20%EC%88%9C%EC%9C%84</a:t>
            </a:r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u="sng" dirty="0">
                <a:solidFill>
                  <a:srgbClr val="0070C0"/>
                </a:solidFill>
              </a:rPr>
              <a:t>https://namu.wiki/w/%EC%84%9C%EC%9A%B8%ED%8A%B9%EB%B3%84%EC%8B%9C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로또 정보 </a:t>
            </a:r>
            <a:r>
              <a:rPr lang="en-US" altLang="ko-KR" dirty="0"/>
              <a:t>– </a:t>
            </a:r>
            <a:r>
              <a:rPr lang="ko-KR" altLang="en-US" dirty="0"/>
              <a:t>동행복권</a:t>
            </a:r>
            <a:endParaRPr lang="en-US" altLang="ko-KR" dirty="0"/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u="sng" dirty="0">
                <a:solidFill>
                  <a:srgbClr val="0070C0"/>
                </a:solidFill>
              </a:rPr>
              <a:t>https://www.dhlottery.co.kr/common.do?method=main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EA3FA938-EDBC-4BEF-BC93-E587F3438CCA}"/>
              </a:ext>
            </a:extLst>
          </p:cNvPr>
          <p:cNvGrpSpPr/>
          <p:nvPr/>
        </p:nvGrpSpPr>
        <p:grpSpPr>
          <a:xfrm>
            <a:off x="6792145" y="1392824"/>
            <a:ext cx="4581911" cy="4749474"/>
            <a:chOff x="6325299" y="866725"/>
            <a:chExt cx="5348129" cy="554371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FB9CA281-DBCB-4E75-A266-C952DFE68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027"/>
            <a:stretch/>
          </p:blipFill>
          <p:spPr>
            <a:xfrm>
              <a:off x="6424420" y="866725"/>
              <a:ext cx="5249008" cy="355653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D6BD2DC0-9A05-476E-98BC-5406A989A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892"/>
            <a:stretch/>
          </p:blipFill>
          <p:spPr>
            <a:xfrm>
              <a:off x="6418918" y="4513277"/>
              <a:ext cx="5254510" cy="1897161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C67948C6-6566-4A30-8527-D9BF32331393}"/>
                </a:ext>
              </a:extLst>
            </p:cNvPr>
            <p:cNvSpPr/>
            <p:nvPr/>
          </p:nvSpPr>
          <p:spPr>
            <a:xfrm>
              <a:off x="6325299" y="4144162"/>
              <a:ext cx="1795244" cy="3126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435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428</Words>
  <Application>Microsoft Office PowerPoint</Application>
  <PresentationFormat>와이드스크린</PresentationFormat>
  <Paragraphs>134</Paragraphs>
  <Slides>23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마루 부리 Beta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신동원</cp:lastModifiedBy>
  <cp:revision>29</cp:revision>
  <dcterms:created xsi:type="dcterms:W3CDTF">2020-11-18T01:48:02Z</dcterms:created>
  <dcterms:modified xsi:type="dcterms:W3CDTF">2021-12-26T05:47:35Z</dcterms:modified>
</cp:coreProperties>
</file>